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7"/>
  </p:notesMasterIdLst>
  <p:sldIdLst>
    <p:sldId id="256" r:id="rId2"/>
    <p:sldId id="262" r:id="rId3"/>
    <p:sldId id="258" r:id="rId4"/>
    <p:sldId id="270" r:id="rId5"/>
    <p:sldId id="263" r:id="rId6"/>
    <p:sldId id="271" r:id="rId7"/>
    <p:sldId id="272" r:id="rId8"/>
    <p:sldId id="273" r:id="rId9"/>
    <p:sldId id="274" r:id="rId10"/>
    <p:sldId id="275" r:id="rId11"/>
    <p:sldId id="276" r:id="rId12"/>
    <p:sldId id="278" r:id="rId13"/>
    <p:sldId id="277" r:id="rId14"/>
    <p:sldId id="279" r:id="rId15"/>
    <p:sldId id="286" r:id="rId16"/>
    <p:sldId id="284" r:id="rId17"/>
    <p:sldId id="280" r:id="rId18"/>
    <p:sldId id="285" r:id="rId19"/>
    <p:sldId id="261" r:id="rId20"/>
    <p:sldId id="287" r:id="rId21"/>
    <p:sldId id="264" r:id="rId22"/>
    <p:sldId id="266" r:id="rId23"/>
    <p:sldId id="267" r:id="rId24"/>
    <p:sldId id="268" r:id="rId25"/>
    <p:sldId id="269" r:id="rId2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977" autoAdjust="0"/>
  </p:normalViewPr>
  <p:slideViewPr>
    <p:cSldViewPr>
      <p:cViewPr varScale="1">
        <p:scale>
          <a:sx n="57" d="100"/>
          <a:sy n="57" d="100"/>
        </p:scale>
        <p:origin x="174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9DB51CC-A48F-4C79-9BAE-8143CAC49A17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E9954A6-F941-4F48-A407-6263A9B09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573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954A6-F941-4F48-A407-6263A9B091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95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954A6-F941-4F48-A407-6263A9B091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752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954A6-F941-4F48-A407-6263A9B0913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843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954A6-F941-4F48-A407-6263A9B0913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98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954A6-F941-4F48-A407-6263A9B0913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37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954A6-F941-4F48-A407-6263A9B0913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25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954A6-F941-4F48-A407-6263A9B0913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780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954A6-F941-4F48-A407-6263A9B0913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280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AA98A-B9C1-49C0-9F78-6E3340F0571F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2F3-D4D2-482A-8600-1E6308C66B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AA98A-B9C1-49C0-9F78-6E3340F0571F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2F3-D4D2-482A-8600-1E6308C66B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AA98A-B9C1-49C0-9F78-6E3340F0571F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2F3-D4D2-482A-8600-1E6308C66B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AA98A-B9C1-49C0-9F78-6E3340F0571F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2F3-D4D2-482A-8600-1E6308C66B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AA98A-B9C1-49C0-9F78-6E3340F0571F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2F3-D4D2-482A-8600-1E6308C66B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AA98A-B9C1-49C0-9F78-6E3340F0571F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2F3-D4D2-482A-8600-1E6308C66B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AA98A-B9C1-49C0-9F78-6E3340F0571F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2F3-D4D2-482A-8600-1E6308C66B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AA98A-B9C1-49C0-9F78-6E3340F0571F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2F3-D4D2-482A-8600-1E6308C66B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AA98A-B9C1-49C0-9F78-6E3340F0571F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2F3-D4D2-482A-8600-1E6308C66B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AA98A-B9C1-49C0-9F78-6E3340F0571F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CC2F3-D4D2-482A-8600-1E6308C66B9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AA98A-B9C1-49C0-9F78-6E3340F0571F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0CC2F3-D4D2-482A-8600-1E6308C66B9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980CC2F3-D4D2-482A-8600-1E6308C66B9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68AA98A-B9C1-49C0-9F78-6E3340F0571F}" type="datetimeFigureOut">
              <a:rPr lang="en-US" smtClean="0"/>
              <a:t>3/8/2016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5795" y="152401"/>
            <a:ext cx="7239000" cy="685800"/>
          </a:xfrm>
        </p:spPr>
        <p:txBody>
          <a:bodyPr>
            <a:normAutofit/>
          </a:bodyPr>
          <a:lstStyle/>
          <a:p>
            <a:r>
              <a:rPr lang="bg-BG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bg-BG" sz="27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ОМБУДСМАН НА РЕПУБЛИКА БЪЛГАРИЯ</a:t>
            </a:r>
            <a:endParaRPr lang="en-US" sz="27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447800"/>
            <a:ext cx="7620000" cy="4191000"/>
          </a:xfrm>
        </p:spPr>
        <p:txBody>
          <a:bodyPr/>
          <a:lstStyle/>
          <a:p>
            <a:pPr algn="ctr"/>
            <a:endParaRPr lang="bg-BG" sz="3600" b="1" dirty="0" smtClean="0">
              <a:solidFill>
                <a:schemeClr val="accent3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bg-BG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ГОДИШЕН </a:t>
            </a:r>
            <a:r>
              <a:rPr lang="bg-BG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ДОКЛАД НА</a:t>
            </a:r>
            <a:endParaRPr lang="bg-BG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bg-BG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ОМБУДСМАНА КАТО</a:t>
            </a:r>
          </a:p>
          <a:p>
            <a:pPr algn="ctr"/>
            <a:r>
              <a:rPr lang="bg-BG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НАЦИОНАЛЕН ПРЕВАНТИВЕН МЕХАНИЗЪМ</a:t>
            </a:r>
          </a:p>
          <a:p>
            <a:pPr algn="ctr"/>
            <a:endParaRPr lang="bg-BG" sz="2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bg-BG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 descr="C:\Users\p.gocheva\Desktop\logota\logo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57519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63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7620000" cy="609600"/>
          </a:xfrm>
        </p:spPr>
        <p:txBody>
          <a:bodyPr/>
          <a:lstStyle/>
          <a:p>
            <a:pPr algn="ctr"/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ЦЕНИ НА ТЕЛЕФОННИТЕ РАЗГОВОРИ</a:t>
            </a:r>
            <a:b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Users\p.gocheva\Desktop\Сливен - нимки\imag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201"/>
            <a:ext cx="3983736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p.gocheva\Desktop\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838201"/>
            <a:ext cx="39624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14400" y="3105835"/>
            <a:ext cx="6934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В ЗАТВОРА                                               НАВЪН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14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391400" cy="762000"/>
          </a:xfrm>
        </p:spPr>
        <p:txBody>
          <a:bodyPr/>
          <a:lstStyle/>
          <a:p>
            <a:pPr algn="ctr"/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МЕДИЦИНСКОТО ОБСЛУЖВАНЕ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001000" cy="5410200"/>
          </a:xfrm>
        </p:spPr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bg-BG" sz="2000" b="1" dirty="0">
                <a:solidFill>
                  <a:srgbClr val="FF0000"/>
                </a:solidFill>
              </a:rPr>
              <a:t>•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отношение на медицинското обслужване НПМ предложи на Министерство на правосъдието концепция за реформа със следните предложения за преструктуриране на здравната система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11430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endParaRPr lang="bg-B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bg-BG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Медицинските центрове да се преобразуват във вид Здравни кабинети (ЗК) по Закона за здравето;</a:t>
            </a:r>
          </a:p>
          <a:p>
            <a:pPr marL="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	</a:t>
            </a:r>
            <a:endParaRPr lang="bg-BG" sz="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bg-BG" sz="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bg-BG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Първичната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 помощ за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лишени от свобода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 се осъществява от </a:t>
            </a:r>
            <a:r>
              <a:rPr lang="bg-BG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общопрактикуващи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лекари,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служебно определени от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РЗОК;</a:t>
            </a:r>
          </a:p>
          <a:p>
            <a:pPr marL="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bg-BG" sz="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bg-BG" sz="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bg-BG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Болничното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лечение на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лишените от свобода да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извършва изцяло извън </a:t>
            </a:r>
            <a:r>
              <a:rPr lang="bg-BG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пенитенциарната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система – в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лечебни заведения, 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договорни партньори на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НЗОК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bg-BG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bg-BG" sz="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bg-BG" sz="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bg-BG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НПМ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предлага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болниците в затворите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 се преобразуват в болници за продължително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лечение.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817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620000" cy="685800"/>
          </a:xfrm>
        </p:spPr>
        <p:txBody>
          <a:bodyPr/>
          <a:lstStyle/>
          <a:p>
            <a:pPr algn="ctr"/>
            <a:r>
              <a:rPr lang="bg-BG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Предложения за нормативни промени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7772400" cy="50292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Ясно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дефиниране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„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лоши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условия“ за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изтърпяване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наказанието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457200" indent="-457200" algn="just">
              <a:buFont typeface="+mj-lt"/>
              <a:buAutoNum type="arabicPeriod"/>
            </a:pPr>
            <a:endParaRPr lang="bg-BG" sz="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endParaRPr lang="bg-BG" sz="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endParaRPr lang="bg-BG" sz="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bg-BG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  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Установяване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по-гъвкав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режим за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преместване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лишени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 свобода;</a:t>
            </a:r>
          </a:p>
          <a:p>
            <a:pPr marL="457200" indent="-457200" algn="just">
              <a:buFont typeface="+mj-lt"/>
              <a:buAutoNum type="arabicPeriod"/>
            </a:pPr>
            <a:endParaRPr lang="bg-BG" sz="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endParaRPr lang="bg-BG" sz="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endParaRPr lang="bg-BG" sz="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bg-BG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 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Въвеждане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стандарта „абсолютна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необходимост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 при случаи,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касаещи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употребата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сила,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помощни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средства и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оръжие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bg-B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endParaRPr lang="bg-BG" sz="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endParaRPr lang="bg-BG" sz="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endParaRPr lang="bg-BG" sz="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endParaRPr lang="bg-BG" sz="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bg-BG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bg-BG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Въвеждане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превантивно и компенсаторно средство за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защита;</a:t>
            </a:r>
          </a:p>
          <a:p>
            <a:pPr marL="457200" indent="-457200" algn="just">
              <a:buFont typeface="+mj-lt"/>
              <a:buAutoNum type="arabicPeriod"/>
            </a:pPr>
            <a:endParaRPr lang="bg-BG" sz="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endParaRPr lang="bg-BG" sz="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endParaRPr lang="bg-BG" sz="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endParaRPr lang="bg-BG" sz="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endParaRPr lang="bg-BG" sz="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bg-BG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  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Промени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института на предсрочното освобождаване с цел предоставяне на възможност на всеки осъден на лишаване от свобода да получи правната възможност за разглеждане на въпроса за предсрочното му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освобождаване от съда.</a:t>
            </a:r>
            <a:endParaRPr lang="bg-B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4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7620000" cy="1143000"/>
          </a:xfrm>
        </p:spPr>
        <p:txBody>
          <a:bodyPr/>
          <a:lstStyle/>
          <a:p>
            <a:pPr algn="ctr"/>
            <a:r>
              <a:rPr lang="bg-BG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ЖЕНИТЕ В ЗАТВОРА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153400" cy="5562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bg-BG" sz="2400" b="1" dirty="0" smtClean="0">
                <a:solidFill>
                  <a:srgbClr val="FF0000"/>
                </a:solidFill>
              </a:rPr>
              <a:t>•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237 жени в единствения български затвор в Сливен;</a:t>
            </a:r>
          </a:p>
          <a:p>
            <a:pPr marL="114300" indent="0">
              <a:buNone/>
            </a:pPr>
            <a:r>
              <a:rPr lang="bg-BG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bg-BG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жените в затвора са осъдени за ненасилствени престъпления;</a:t>
            </a:r>
          </a:p>
          <a:p>
            <a:pPr marL="114300" indent="0">
              <a:buNone/>
            </a:pPr>
            <a:r>
              <a:rPr lang="bg-BG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50 % от жените в затвора са майки на деца под 18-годишна възраст.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1" name="Picture 3" descr="C:\Users\p.gocheva\Desktop\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176" y="2971800"/>
            <a:ext cx="4459224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28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153400" cy="838200"/>
          </a:xfrm>
        </p:spPr>
        <p:txBody>
          <a:bodyPr/>
          <a:lstStyle/>
          <a:p>
            <a:pPr algn="ctr"/>
            <a:r>
              <a:rPr lang="bg-BG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ЗА ЖИВОТ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077200" cy="5562600"/>
          </a:xfrm>
        </p:spPr>
        <p:txBody>
          <a:bodyPr/>
          <a:lstStyle/>
          <a:p>
            <a:pPr marL="114300" indent="0">
              <a:buNone/>
            </a:pPr>
            <a:r>
              <a:rPr lang="bg-BG" sz="2400" b="1" dirty="0" smtClean="0">
                <a:solidFill>
                  <a:srgbClr val="FF0000"/>
                </a:solidFill>
              </a:rPr>
              <a:t>•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 15 минути топла вода на ден;</a:t>
            </a:r>
          </a:p>
          <a:p>
            <a:pPr marL="114300" indent="0">
              <a:buNone/>
            </a:pPr>
            <a:r>
              <a:rPr lang="bg-BG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душа и четири мивки за 30 жени;</a:t>
            </a:r>
          </a:p>
          <a:p>
            <a:pPr marL="114300" indent="0">
              <a:buNone/>
            </a:pPr>
            <a:r>
              <a:rPr lang="bg-BG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Санитарно-хигинни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материали за един месец - 1 тоалетен сапун, 1 сапун за пране, 200 гр. прах за пране и 10 превръзки.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C:\Users\p.gocheva\Desktop\Сливен - нимки\IMG_23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95600"/>
            <a:ext cx="2819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p.gocheva\Desktop\IMG_23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908300"/>
            <a:ext cx="5105400" cy="341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10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620000" cy="1143000"/>
          </a:xfrm>
        </p:spPr>
        <p:txBody>
          <a:bodyPr/>
          <a:lstStyle/>
          <a:p>
            <a:pPr algn="ctr"/>
            <a:r>
              <a:rPr lang="bg-BG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СТАТИСТИКА</a:t>
            </a:r>
            <a:r>
              <a:rPr lang="bg-BG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ПСИХИАТРИИТЕ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7620000" cy="5257800"/>
          </a:xfrm>
        </p:spPr>
        <p:txBody>
          <a:bodyPr/>
          <a:lstStyle/>
          <a:p>
            <a:pPr marL="114300" indent="0">
              <a:buNone/>
            </a:pPr>
            <a:r>
              <a:rPr lang="bg-BG" sz="2000" b="1" dirty="0" smtClean="0">
                <a:solidFill>
                  <a:srgbClr val="FF0000"/>
                </a:solidFill>
              </a:rPr>
              <a:t>•</a:t>
            </a:r>
            <a:r>
              <a:rPr lang="bg-BG" sz="2000" b="1" dirty="0" smtClean="0"/>
              <a:t> 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19,5% от българите поне веднъж са търсили психиатрична помощ;</a:t>
            </a:r>
          </a:p>
          <a:p>
            <a:pPr marL="114300" indent="0">
              <a:buNone/>
            </a:pPr>
            <a:r>
              <a:rPr lang="bg-BG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50 000 е броят на </a:t>
            </a:r>
            <a:r>
              <a:rPr lang="bg-BG" sz="2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хоспитализициите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годишно;</a:t>
            </a:r>
          </a:p>
          <a:p>
            <a:pPr marL="114300" indent="0">
              <a:buNone/>
            </a:pPr>
            <a:r>
              <a:rPr lang="bg-BG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93,5 млн. годишно са разходите за психиатрични дейности /едва 2,7% по бюджета за здраве/.</a:t>
            </a:r>
          </a:p>
          <a:p>
            <a:pPr marL="114300" indent="0">
              <a:buNone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C:\Users\p.gocheva\Desktop\Курило\IMG_24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971800"/>
            <a:ext cx="44958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87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92162"/>
          </a:xfrm>
        </p:spPr>
        <p:txBody>
          <a:bodyPr/>
          <a:lstStyle/>
          <a:p>
            <a:pPr algn="ctr"/>
            <a:r>
              <a:rPr lang="bg-BG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ИЗВЪРШЕНИ ПРОВЕРКИ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7620000" cy="53340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bg-BG" sz="2000" b="1" dirty="0" smtClean="0">
                <a:solidFill>
                  <a:srgbClr val="C00000"/>
                </a:solidFill>
              </a:rPr>
              <a:t>•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страната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Държавни психиатрични болници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ДПБ) с 2393 легла, 12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Центрове за психично здраве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ЦПЗ) с 1506 легла, 5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психиатрични клиники (към университетски болници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519 легла и 17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психиатрични отделения към </a:t>
            </a:r>
            <a:r>
              <a:rPr lang="bg-BG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многопрофилни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болници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430 легла. </a:t>
            </a:r>
          </a:p>
          <a:p>
            <a:pPr marL="114300" indent="0" algn="just">
              <a:buNone/>
            </a:pPr>
            <a:r>
              <a:rPr lang="bg-BG" sz="2000" b="1" dirty="0">
                <a:solidFill>
                  <a:srgbClr val="C00000"/>
                </a:solidFill>
              </a:rPr>
              <a:t>• </a:t>
            </a:r>
            <a:r>
              <a:rPr lang="bg-BG" sz="2000" b="1" dirty="0" smtClean="0">
                <a:solidFill>
                  <a:srgbClr val="C00000"/>
                </a:solidFill>
              </a:rPr>
              <a:t>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 2015 г. НПМ извърши шест проверки в лечебни заведения за болнична психиатрична помощ.</a:t>
            </a:r>
          </a:p>
          <a:p>
            <a:pPr marL="114300" indent="0">
              <a:buNone/>
            </a:pPr>
            <a:endParaRPr lang="bg-BG" dirty="0"/>
          </a:p>
        </p:txBody>
      </p:sp>
      <p:pic>
        <p:nvPicPr>
          <p:cNvPr id="11266" name="Picture 2" descr="C:\Users\p.gocheva\Desktop\Курило\IMG_24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05200"/>
            <a:ext cx="6273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467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15962"/>
          </a:xfrm>
        </p:spPr>
        <p:txBody>
          <a:bodyPr/>
          <a:lstStyle/>
          <a:p>
            <a:pPr algn="ctr"/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153400" cy="60198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bg-BG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Материално-битови условия и апаратура;</a:t>
            </a:r>
            <a:endParaRPr lang="bg-BG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Липса на медицински кадри и адекватно заплащане;</a:t>
            </a:r>
          </a:p>
          <a:p>
            <a:pPr marL="114300" indent="0" algn="just">
              <a:buNone/>
            </a:pPr>
            <a:r>
              <a:rPr lang="bg-BG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Дълъг болничен престой и </a:t>
            </a:r>
            <a:r>
              <a:rPr lang="bg-BG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рехоспитализация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/ДПБ изпълняват социални функции/.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en-US" dirty="0"/>
          </a:p>
        </p:txBody>
      </p:sp>
      <p:pic>
        <p:nvPicPr>
          <p:cNvPr id="9218" name="Picture 2" descr="C:\Users\p.gocheva\Desktop\Курило\IMG_24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544" y="2590800"/>
            <a:ext cx="5638800" cy="3797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74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639762"/>
          </a:xfrm>
        </p:spPr>
        <p:txBody>
          <a:bodyPr/>
          <a:lstStyle/>
          <a:p>
            <a:pPr algn="ctr"/>
            <a:r>
              <a:rPr lang="bg-B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ПРЕПОРЪКИ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334000"/>
          </a:xfrm>
        </p:spPr>
        <p:txBody>
          <a:bodyPr/>
          <a:lstStyle/>
          <a:p>
            <a:pPr marL="114300" indent="0" algn="just">
              <a:buNone/>
            </a:pPr>
            <a:r>
              <a:rPr lang="bg-B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Промени в Методиката на субсидиране на лечебните заведения за болнична помощ с оглед преодоляване на описаните недостатъци.</a:t>
            </a:r>
          </a:p>
          <a:p>
            <a:pPr marL="114300" indent="0" algn="just">
              <a:buNone/>
            </a:pPr>
            <a:endParaRPr lang="bg-BG" sz="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bg-BG" sz="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bg-BG" sz="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Въвеждане на нови, </a:t>
            </a:r>
            <a:r>
              <a:rPr lang="bg-BG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извънстационарни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форми на обслужване на пациентите – кризисни интервенции с мобилни екипи, водене на случаи, спешна психиатрична помощ, разнообразяване на формите на рехабилитация в амбулаторни условия. </a:t>
            </a:r>
          </a:p>
          <a:p>
            <a:pPr marL="114300" indent="0" algn="just">
              <a:buNone/>
            </a:pPr>
            <a:endParaRPr lang="bg-BG" sz="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bg-BG" sz="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bg-BG" sz="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bg-BG" sz="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bg-BG" sz="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bg-BG" sz="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Изграждане на трайно сътрудничество със службите на МТСП и общините – социален асистент, домашна грижа, дневни центрове и защитени домове.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8639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620000" cy="1143000"/>
          </a:xfrm>
        </p:spPr>
        <p:txBody>
          <a:bodyPr/>
          <a:lstStyle/>
          <a:p>
            <a:pPr algn="ctr"/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 </a:t>
            </a:r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ЛИЦАТА,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ТЪРСЕЩИ  ЗАКРИЛА И  НА </a:t>
            </a:r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МИГРАНТИТЕ.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НАБЛЮДЕНИЕ  НА  ПРИНУДИТЕЛНО </a:t>
            </a:r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ВРЪЩАНЕ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 М</a:t>
            </a:r>
            <a:r>
              <a:rPr lang="bg-BG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ИГРАНТ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153400" cy="48768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bg-BG" sz="2900" b="1" dirty="0" smtClean="0">
                <a:solidFill>
                  <a:srgbClr val="C00000"/>
                </a:solidFill>
              </a:rPr>
              <a:t>•</a:t>
            </a:r>
            <a:r>
              <a:rPr lang="bg-BG" sz="2900" dirty="0"/>
              <a:t>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 2015 г. властите в България изпитват сериозни трудности с приемането, регистрацията и осигуряването на основни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 признати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хуманитарни потребности – битови условия; медицинско и </a:t>
            </a:r>
            <a:r>
              <a:rPr lang="bg-BG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дентално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обслужване; храна и сигурност на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търсещи закрила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114300" indent="0" algn="just">
              <a:buNone/>
            </a:pPr>
            <a:endParaRPr lang="en-US" sz="2900" dirty="0"/>
          </a:p>
          <a:p>
            <a:pPr marL="114300" indent="0" algn="just">
              <a:buNone/>
            </a:pPr>
            <a:endParaRPr lang="en-US" sz="2900" dirty="0"/>
          </a:p>
        </p:txBody>
      </p:sp>
      <p:pic>
        <p:nvPicPr>
          <p:cNvPr id="13314" name="Picture 2" descr="C:\Users\p.gocheva\Downloads\1imag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780" y="3429000"/>
            <a:ext cx="43434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80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382000" cy="1143000"/>
          </a:xfrm>
        </p:spPr>
        <p:txBody>
          <a:bodyPr/>
          <a:lstStyle/>
          <a:p>
            <a:pPr algn="ctr"/>
            <a:r>
              <a:rPr lang="bg-BG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РОЛЯТА НА ОМБУДСМАНА </a:t>
            </a:r>
            <a:br>
              <a:rPr lang="bg-BG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КАТО НАЦИОНАЛЕН </a:t>
            </a:r>
            <a:br>
              <a:rPr lang="bg-BG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ПРЕВАНТИВЕН МЕХАНИЗЪМ (НПМ) </a:t>
            </a:r>
            <a:endParaRPr lang="bg-BG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7620000" cy="4495800"/>
          </a:xfrm>
        </p:spPr>
        <p:txBody>
          <a:bodyPr/>
          <a:lstStyle/>
          <a:p>
            <a:pPr marL="114300" indent="0" algn="just">
              <a:buNone/>
            </a:pPr>
            <a:r>
              <a:rPr lang="bg-BG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Основната роля на омбудсмана като Национален превантивен механизъм (НПМ) е противодействието на изтезанията и другите форми на жестоко, унизително и нечовешко отнасяне в местата за лишаване от свобода.</a:t>
            </a:r>
          </a:p>
          <a:p>
            <a:pPr marL="114300" indent="0">
              <a:buNone/>
            </a:pPr>
            <a:endParaRPr lang="bg-BG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Лишаването от свобода е всяка форма на задържане в място, което лицата не могат да напуснат доброволно. Примери за местата за задържане са затвори, психиатрични институции, места за 24-часово задържане в полицейските управления, институции за закрила на детето, домове за възрастни, бежански центрове или центрове за задържане на имигранти и пр.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27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7620000" cy="57912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bg-BG" sz="2000" b="1" dirty="0">
                <a:solidFill>
                  <a:srgbClr val="C00000"/>
                </a:solidFill>
              </a:rPr>
              <a:t>•</a:t>
            </a:r>
            <a:r>
              <a:rPr lang="bg-BG" sz="2000" b="1" dirty="0"/>
              <a:t> 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Занижен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контролът върху напускащите самоволно центровете за настаняване, което създава предпоставка тези лица и деца да станат жертва на трафик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114300" indent="0" algn="just">
              <a:buNone/>
            </a:pPr>
            <a:endParaRPr lang="bg-B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Констатирахме сериозни проблеми с непридружените малолетни и непълнолетни деца, които следва да получат помощ и подкрепа като уязвима група и са потенциални жертви на трафика.</a:t>
            </a:r>
            <a:endParaRPr lang="bg-B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•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За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втора поредна година НПМ отбелязва липсата на програма за интеграция на лицата, получили международна закрила. </a:t>
            </a:r>
          </a:p>
          <a:p>
            <a:pPr marL="114300" indent="0" algn="just">
              <a:buNone/>
            </a:pP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p.gocheva\Desktop\2222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453128"/>
            <a:ext cx="42672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01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792162"/>
          </a:xfrm>
        </p:spPr>
        <p:txBody>
          <a:bodyPr/>
          <a:lstStyle/>
          <a:p>
            <a:pPr algn="ctr"/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 ДЕЦАТА  В  </a:t>
            </a:r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КОНФЛИКТ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СЪС  ЗАКОНА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077200" cy="5334000"/>
          </a:xfrm>
        </p:spPr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bg-B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Съществуващите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момента </a:t>
            </a:r>
            <a:endParaRPr lang="bg-BG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институции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ВУИ и СПИ не </a:t>
            </a:r>
            <a:endParaRPr lang="bg-BG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отговарят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потребностите на </a:t>
            </a:r>
            <a:endParaRPr lang="bg-BG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децата – трябва да се закрият в </a:t>
            </a:r>
          </a:p>
          <a:p>
            <a:pPr marL="11430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спешен порядък.</a:t>
            </a:r>
          </a:p>
          <a:p>
            <a:pPr marL="114300" indent="0" algn="just">
              <a:buNone/>
            </a:pP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Паралелното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съществуване </a:t>
            </a:r>
            <a:endParaRPr lang="bg-BG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 системи – на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наказания</a:t>
            </a:r>
          </a:p>
          <a:p>
            <a:pPr marL="11430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 закрила, е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несъвместимо</a:t>
            </a:r>
          </a:p>
          <a:p>
            <a:pPr marL="11430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гледна точка на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съвременното</a:t>
            </a:r>
          </a:p>
          <a:p>
            <a:pPr marL="11430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разбиране за детско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правосъдие. </a:t>
            </a:r>
          </a:p>
          <a:p>
            <a:pPr marL="114300" indent="0" algn="just">
              <a:buNone/>
            </a:pP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момента участваме </a:t>
            </a:r>
          </a:p>
          <a:p>
            <a:pPr marL="11430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 в изработване на </a:t>
            </a:r>
          </a:p>
          <a:p>
            <a:pPr marL="114300" indent="0" algn="just">
              <a:buNone/>
            </a:pP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съвременно законодателство.</a:t>
            </a:r>
          </a:p>
          <a:p>
            <a:pPr marL="114300" indent="0" algn="just">
              <a:buNone/>
            </a:pPr>
            <a:endParaRPr lang="en-US" sz="2000" dirty="0"/>
          </a:p>
          <a:p>
            <a:pPr marL="114300" indent="0">
              <a:buNone/>
            </a:pPr>
            <a:endParaRPr lang="en-US" dirty="0"/>
          </a:p>
        </p:txBody>
      </p:sp>
      <p:pic>
        <p:nvPicPr>
          <p:cNvPr id="14338" name="Picture 2" descr="C:\Users\p.gocheva\Desktop\SAOBSHTENIA\декември 2015\Сливен\FullSizeRender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504" y="762000"/>
            <a:ext cx="3810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01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СОЦИАЛНИ  И  </a:t>
            </a:r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МЕДИКО-СОЦИАЛНИ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ИНСТИТУЦИИ  ЗА  </a:t>
            </a:r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ДЕЦА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001000" cy="5638800"/>
          </a:xfrm>
        </p:spPr>
        <p:txBody>
          <a:bodyPr>
            <a:normAutofit fontScale="92500" lnSpcReduction="10000"/>
          </a:bodyPr>
          <a:lstStyle/>
          <a:p>
            <a:pPr marL="114300" indent="0" algn="just">
              <a:lnSpc>
                <a:spcPct val="110000"/>
              </a:lnSpc>
              <a:buNone/>
            </a:pPr>
            <a:r>
              <a:rPr lang="bg-B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dirty="0" smtClean="0"/>
              <a:t> 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 приключи процесът на </a:t>
            </a:r>
            <a:r>
              <a:rPr lang="bg-BG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деинституционализация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домовете за деца с увреждания. </a:t>
            </a:r>
            <a:r>
              <a:rPr lang="bg-BG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Новоразкритите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центрове,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които бяха преместени децата, не отговарят на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потребностите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–специализираната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грижа е недостатъчна, а подходът при настаняване на различните групи деца затруднява полагането на адекватна грижа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114300" indent="0" algn="just">
              <a:buNone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Продължава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процесът на </a:t>
            </a:r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деинстититуционализация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децата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настанени в ДМСГД. </a:t>
            </a:r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 НПМ отново </a:t>
            </a:r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идентифицира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риск по </a:t>
            </a:r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отношение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преместването на </a:t>
            </a:r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най-тежко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увредените от тях, </a:t>
            </a:r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тъй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като не съществуват </a:t>
            </a:r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достатъчно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специализирани </a:t>
            </a:r>
            <a:endParaRPr lang="bg-BG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резидентни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медико-социални услуги.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en-US" sz="2000" dirty="0"/>
          </a:p>
        </p:txBody>
      </p:sp>
      <p:pic>
        <p:nvPicPr>
          <p:cNvPr id="2050" name="Picture 2" descr="C:\Users\p.gocheva\Desktop\SAOBSHTENIA\февруари\3 Плевен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895600"/>
            <a:ext cx="327660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574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СОЦИАЛНИ  </a:t>
            </a:r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ИНСТИТУЦИИ </a:t>
            </a: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 ВЪЗРАСТНИ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7848600" cy="53594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bg-BG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през 2015 г. системата на предоставяне на социални грижи в домовете за възрастни остава нереформирана. </a:t>
            </a:r>
          </a:p>
          <a:p>
            <a:pPr marL="114300" indent="0" algn="just">
              <a:buNone/>
            </a:pPr>
            <a:endParaRPr lang="en-US" sz="2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en-US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НПМ 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смята, че извършването на цялостна ефективна реформа в областта на социалните услуги, разработване на системи за мониторинг и контрол и  подобряване на планирането и финансирането им е крайно необходимо за повишаване на качеството на предоставяните услуги.</a:t>
            </a:r>
          </a:p>
          <a:p>
            <a:endParaRPr lang="en-US" dirty="0"/>
          </a:p>
        </p:txBody>
      </p:sp>
      <p:pic>
        <p:nvPicPr>
          <p:cNvPr id="1026" name="Picture 2" descr="C:\Users\p.gocheva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740" y="4114800"/>
            <a:ext cx="3581400" cy="261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2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391400" cy="533400"/>
          </a:xfrm>
        </p:spPr>
        <p:txBody>
          <a:bodyPr/>
          <a:lstStyle/>
          <a:p>
            <a:pPr algn="ctr"/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МЕСТА  ЗА  ЗАДЪРЖАНЕ  В  СТРУКТУРИТЕ  НА  МВР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7924800" cy="5334000"/>
          </a:xfrm>
        </p:spPr>
        <p:txBody>
          <a:bodyPr>
            <a:normAutofit lnSpcReduction="10000"/>
          </a:bodyPr>
          <a:lstStyle/>
          <a:p>
            <a:pPr marL="114300" indent="0" algn="just">
              <a:buNone/>
            </a:pPr>
            <a:r>
              <a:rPr lang="bg-BG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Състоянието </a:t>
            </a:r>
            <a:r>
              <a:rPr lang="bg-BG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системата на двадесет и четири часовото задържане в полицейските управления и през 2015 г. е незадоволително. Трайните проблеми, свързани с пренаселеност на помещенията, липса на обслужващи помещения, осигуряваната храна и медицинско обслужване и информираност на задържаните лица за техните права, воденето на документацията по задържането на лица, са все още актуални за повечето места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114300" indent="0" algn="just">
              <a:buNone/>
            </a:pPr>
            <a:endParaRPr lang="en-US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Все </a:t>
            </a:r>
            <a:r>
              <a:rPr lang="bg-BG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още, обаче, не са </a:t>
            </a:r>
            <a:endParaRPr lang="bg-BG" sz="2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регулирани </a:t>
            </a:r>
            <a:r>
              <a:rPr lang="bg-BG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важни </a:t>
            </a:r>
            <a:endParaRPr lang="bg-BG" sz="2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въпроси</a:t>
            </a:r>
            <a:r>
              <a:rPr lang="bg-BG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отнасящи 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</a:t>
            </a:r>
          </a:p>
          <a:p>
            <a:pPr marL="114300" indent="0" algn="just">
              <a:buNone/>
            </a:pP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осъществяваното </a:t>
            </a:r>
            <a:endParaRPr lang="bg-BG" sz="2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 </a:t>
            </a:r>
            <a:r>
              <a:rPr lang="bg-BG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обслужване 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  <a:p>
            <a:pPr marL="114300" indent="0" algn="just">
              <a:buNone/>
            </a:pP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полицейските </a:t>
            </a:r>
            <a:r>
              <a:rPr lang="bg-BG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управления.</a:t>
            </a:r>
          </a:p>
          <a:p>
            <a:pPr marL="114300" indent="0" algn="just">
              <a:buNone/>
            </a:pPr>
            <a:endParaRPr lang="bg-BG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en-US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p.gocheva\Desktop\4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429000"/>
            <a:ext cx="44196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40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14400"/>
            <a:ext cx="7239000" cy="1371600"/>
          </a:xfrm>
        </p:spPr>
        <p:txBody>
          <a:bodyPr/>
          <a:lstStyle/>
          <a:p>
            <a:pPr algn="ctr"/>
            <a:r>
              <a:rPr lang="bg-B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Благодаря Ви за вниманието!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64208" y="27285"/>
            <a:ext cx="725119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600" b="1" dirty="0" smtClean="0">
                <a:solidFill>
                  <a:srgbClr val="000000">
                    <a:lumMod val="65000"/>
                    <a:lumOff val="3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</a:t>
            </a:r>
          </a:p>
          <a:p>
            <a:pPr lvl="0"/>
            <a:r>
              <a:rPr lang="bg-BG" sz="2500" b="1" dirty="0" smtClean="0">
                <a:solidFill>
                  <a:srgbClr val="000000">
                    <a:lumMod val="65000"/>
                    <a:lumOff val="3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ОМБУДСМАН НА РЕПУБЛИКА БЪЛГАРИЯ</a:t>
            </a:r>
            <a:endParaRPr lang="en-US" sz="2500" dirty="0">
              <a:solidFill>
                <a:srgbClr val="000000"/>
              </a:solidFill>
            </a:endParaRPr>
          </a:p>
        </p:txBody>
      </p:sp>
      <p:pic>
        <p:nvPicPr>
          <p:cNvPr id="5" name="Picture 2" descr="C:\Users\p.gocheva\Desktop\logota\logo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" y="0"/>
            <a:ext cx="150114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70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153400" cy="1143000"/>
          </a:xfrm>
        </p:spPr>
        <p:txBody>
          <a:bodyPr/>
          <a:lstStyle/>
          <a:p>
            <a:r>
              <a:rPr lang="bg-BG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СТАТИСТИКА </a:t>
            </a:r>
            <a:r>
              <a:rPr lang="bg-BG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 ИЗВЪРШЕНИТЕ  ПРОВЕРКИ</a:t>
            </a: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762000"/>
            <a:ext cx="8382000" cy="5943600"/>
          </a:xfrm>
        </p:spPr>
        <p:txBody>
          <a:bodyPr/>
          <a:lstStyle/>
          <a:p>
            <a:pPr marL="0" lvl="0" indent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bg-BG" sz="2400" dirty="0"/>
          </a:p>
          <a:p>
            <a:pPr mar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bg-BG" sz="2400" dirty="0"/>
          </a:p>
          <a:p>
            <a:pPr marL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bg-BG" sz="2400" dirty="0"/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bg-BG" sz="2400" dirty="0">
              <a:latin typeface="Franklin Gothic Medium"/>
              <a:ea typeface="Franklin Gothic Medium"/>
              <a:cs typeface="Times New Roman"/>
            </a:endParaRPr>
          </a:p>
          <a:p>
            <a:pPr marL="114300" indent="0">
              <a:buNone/>
            </a:pPr>
            <a:endParaRPr lang="bg-BG" dirty="0" smtClean="0"/>
          </a:p>
          <a:p>
            <a:pPr marL="114300" indent="0">
              <a:buNone/>
            </a:pPr>
            <a:endParaRPr lang="bg-BG" dirty="0" smtClean="0"/>
          </a:p>
          <a:p>
            <a:pPr marL="114300" indent="0" algn="r">
              <a:buNone/>
            </a:pPr>
            <a:endParaRPr lang="bg-BG" dirty="0"/>
          </a:p>
          <a:p>
            <a:pPr marL="114300" indent="0" algn="r">
              <a:buNone/>
            </a:pPr>
            <a:endParaRPr lang="bg-BG" dirty="0" smtClean="0"/>
          </a:p>
          <a:p>
            <a:pPr marL="114300" indent="0">
              <a:buNone/>
            </a:pP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139547" y="846004"/>
            <a:ext cx="2832253" cy="906596"/>
          </a:xfrm>
          <a:prstGeom prst="round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4">
              <a:shade val="50000"/>
            </a:schemeClr>
          </a:lnRef>
          <a:fillRef idx="1001">
            <a:schemeClr val="dk2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Затвори, затворнически </a:t>
            </a:r>
            <a:r>
              <a:rPr lang="bg-BG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общежития, арести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43399" y="846004"/>
            <a:ext cx="3003243" cy="9446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Центрове за настаняване от семеен тип</a:t>
            </a:r>
            <a:endParaRPr lang="en-US" sz="1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52401" y="1921985"/>
            <a:ext cx="2819400" cy="9736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600" b="1" dirty="0" smtClean="0"/>
          </a:p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Районни управления „Полиция“</a:t>
            </a:r>
          </a:p>
          <a:p>
            <a:pPr algn="ctr"/>
            <a:r>
              <a:rPr lang="bg-BG" b="1" dirty="0" smtClean="0">
                <a:solidFill>
                  <a:schemeClr val="tx2"/>
                </a:solidFill>
              </a:rPr>
              <a:t>„Полиция“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50336" y="3050755"/>
            <a:ext cx="2821465" cy="795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Домове за </a:t>
            </a:r>
          </a:p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медико-социални грижи </a:t>
            </a:r>
          </a:p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деца</a:t>
            </a:r>
            <a:endParaRPr lang="en-US" sz="1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61126" y="4046864"/>
            <a:ext cx="2810676" cy="12550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Домове за възрастни хора с умствена изостаналост, </a:t>
            </a:r>
            <a:r>
              <a:rPr lang="bg-BG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деменции</a:t>
            </a:r>
            <a:endParaRPr lang="en-US" sz="1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61124" y="5473545"/>
            <a:ext cx="2810678" cy="1076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Държавни психиатрични болници, Центрове за психично здраве</a:t>
            </a:r>
            <a:endParaRPr lang="en-US" sz="1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032854" y="884104"/>
            <a:ext cx="1005747" cy="830396"/>
          </a:xfrm>
          <a:prstGeom prst="round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обекта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032854" y="1921985"/>
            <a:ext cx="1005747" cy="97361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обекта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032854" y="3074395"/>
            <a:ext cx="1005747" cy="81547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обекта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048002" y="4137981"/>
            <a:ext cx="990599" cy="110053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обекта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061774" y="5505907"/>
            <a:ext cx="976828" cy="10121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обекта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391400" y="884104"/>
            <a:ext cx="959846" cy="8684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</a:p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обект</a:t>
            </a:r>
            <a:r>
              <a:rPr lang="bg-BG" sz="1600" b="1" dirty="0" smtClean="0"/>
              <a:t>а</a:t>
            </a:r>
            <a:endParaRPr lang="en-US" sz="1600" dirty="0"/>
          </a:p>
        </p:txBody>
      </p:sp>
      <p:sp>
        <p:nvSpPr>
          <p:cNvPr id="22" name="Rounded Rectangle 21"/>
          <p:cNvSpPr/>
          <p:nvPr/>
        </p:nvSpPr>
        <p:spPr>
          <a:xfrm>
            <a:off x="4298642" y="1921985"/>
            <a:ext cx="3048000" cy="10085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Центрове към Държавната агенция за бежанците при МС </a:t>
            </a:r>
            <a:endParaRPr lang="en-US" sz="1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4343400" y="3050755"/>
            <a:ext cx="3048000" cy="8391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/>
              <a:t>Места за временна изолация и престой в съдебните сгради</a:t>
            </a:r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298642" y="4046864"/>
            <a:ext cx="3092758" cy="13369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Специални домове за временно настаняване на чужденци към Дирекция „Миграция“  и Разпределителен център – </a:t>
            </a:r>
          </a:p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гр. Елхово</a:t>
            </a:r>
            <a:endParaRPr lang="en-US" sz="1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343399" y="5473545"/>
            <a:ext cx="3048000" cy="1076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Възпитателни училища – интернати и </a:t>
            </a:r>
          </a:p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социално-педагогически интернати</a:t>
            </a:r>
            <a:endParaRPr lang="en-US" sz="16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7391401" y="1921985"/>
            <a:ext cx="959846" cy="87148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обекта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7473108" y="3050755"/>
            <a:ext cx="878139" cy="8391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обект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7445337" y="4101715"/>
            <a:ext cx="905910" cy="12272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обекта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7445337" y="5505907"/>
            <a:ext cx="905909" cy="10445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обекта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319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</p:spPr>
        <p:txBody>
          <a:bodyPr/>
          <a:lstStyle/>
          <a:p>
            <a:pPr algn="ctr"/>
            <a:r>
              <a:rPr lang="bg-B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ЧЕТВЪРТИ ГОДИШЕН ДОКЛАД НА ОМБУДСМАНА КАТО НПМ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7620000" cy="5791200"/>
          </a:xfrm>
        </p:spPr>
        <p:txBody>
          <a:bodyPr/>
          <a:lstStyle/>
          <a:p>
            <a:pPr marL="114300" indent="0">
              <a:buNone/>
            </a:pP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Съдържание:</a:t>
            </a:r>
          </a:p>
          <a:p>
            <a:pPr marL="114300" indent="0">
              <a:buNone/>
            </a:pPr>
            <a:r>
              <a:rPr lang="bg-BG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Обобщение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извършените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проверки;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проблемите в инспектираните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места; 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състоянието на правата на човека в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тях;</a:t>
            </a:r>
          </a:p>
          <a:p>
            <a:pPr marL="114300" indent="0" algn="just">
              <a:buNone/>
            </a:pPr>
            <a:r>
              <a:rPr lang="bg-BG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Препоръки;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предприетите действия от страна на отговорните държавни институции по направените от НПМ 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препоръки;</a:t>
            </a:r>
            <a:endParaRPr lang="bg-BG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31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467600" cy="1143000"/>
          </a:xfrm>
        </p:spPr>
        <p:txBody>
          <a:bodyPr/>
          <a:lstStyle/>
          <a:p>
            <a:pPr algn="ctr"/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НА ЛИШЕНИТЕ ОТ СВОБОДА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7620000" cy="21336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bg-BG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 НПМ констатира частичен напредък по отношение гарантирането и спазването на правата на лишените от свобода в затворите и арестите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bg-BG" sz="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bg-BG" sz="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Предприети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действия по отношение подобряване на материално-битовите условия в част от затворите и арестите и намаляване на пренаселеността са положителни. </a:t>
            </a:r>
            <a:endParaRPr lang="bg-BG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endParaRPr lang="bg-BG" b="1" dirty="0"/>
          </a:p>
          <a:p>
            <a:pPr marL="114300" indent="0" algn="just">
              <a:buNone/>
            </a:pPr>
            <a:endParaRPr lang="en-US" dirty="0" smtClean="0"/>
          </a:p>
          <a:p>
            <a:pPr marL="114300" indent="0" algn="just">
              <a:buNone/>
            </a:pPr>
            <a:endParaRPr lang="en-US" dirty="0"/>
          </a:p>
        </p:txBody>
      </p:sp>
      <p:pic>
        <p:nvPicPr>
          <p:cNvPr id="1027" name="Picture 3" descr="C:\Users\p.gocheva\Desktop\SAOBSHTENIA\февруари\VaRna\IMG_33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200400"/>
            <a:ext cx="73914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05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0"/>
            <a:ext cx="8077200" cy="2971800"/>
          </a:xfrm>
        </p:spPr>
        <p:txBody>
          <a:bodyPr/>
          <a:lstStyle/>
          <a:p>
            <a:pPr marL="114300" indent="0" algn="just">
              <a:buNone/>
            </a:pPr>
            <a:r>
              <a:rPr lang="bg-BG" b="1" dirty="0">
                <a:solidFill>
                  <a:srgbClr val="FF0000"/>
                </a:solidFill>
              </a:rPr>
              <a:t>•</a:t>
            </a:r>
            <a:r>
              <a:rPr lang="bg-BG" b="1" dirty="0"/>
              <a:t> </a:t>
            </a:r>
            <a:r>
              <a:rPr lang="bg-BG" b="1" dirty="0" smtClean="0"/>
              <a:t> </a:t>
            </a:r>
            <a:r>
              <a:rPr lang="bg-BG" sz="2000" b="1" dirty="0" smtClean="0"/>
              <a:t>Все </a:t>
            </a:r>
            <a:r>
              <a:rPr lang="bg-BG" sz="2000" b="1" dirty="0"/>
              <a:t>още не са предприети действия за реформа в осигуряването на медицинско обслужване в затворите, а системата на здравни грижи е неефективна и необезпечена</a:t>
            </a:r>
            <a:r>
              <a:rPr lang="bg-BG" sz="2000" b="1" dirty="0" smtClean="0"/>
              <a:t>.</a:t>
            </a:r>
            <a:endParaRPr lang="bg-BG" sz="200" b="1" dirty="0" smtClean="0"/>
          </a:p>
          <a:p>
            <a:pPr marL="114300" indent="0" algn="just">
              <a:buNone/>
            </a:pPr>
            <a:endParaRPr lang="bg-BG" sz="200" dirty="0" smtClean="0"/>
          </a:p>
          <a:p>
            <a:pPr marL="114300" indent="0" algn="just">
              <a:buNone/>
            </a:pPr>
            <a:endParaRPr lang="bg-BG" sz="200" b="1" dirty="0">
              <a:solidFill>
                <a:srgbClr val="FF0000"/>
              </a:solidFill>
            </a:endParaRPr>
          </a:p>
          <a:p>
            <a:pPr marL="114300" indent="0" algn="just">
              <a:buNone/>
            </a:pPr>
            <a:r>
              <a:rPr lang="bg-BG" sz="2000" b="1" dirty="0" smtClean="0">
                <a:solidFill>
                  <a:srgbClr val="FF0000"/>
                </a:solidFill>
              </a:rPr>
              <a:t>• </a:t>
            </a:r>
            <a:r>
              <a:rPr lang="bg-BG" sz="2000" b="1" dirty="0" smtClean="0"/>
              <a:t>Липсата на </a:t>
            </a:r>
            <a:r>
              <a:rPr lang="bg-BG" sz="2000" b="1" dirty="0"/>
              <a:t>устойчиво ресурсно и кадрово обезпечаване застрашава реализирането на цялостна реформа в тези места.  </a:t>
            </a:r>
            <a:endParaRPr lang="en-US" sz="2000" dirty="0"/>
          </a:p>
          <a:p>
            <a:pPr marL="114300" indent="0" algn="just">
              <a:buNone/>
            </a:pPr>
            <a:endParaRPr lang="bg-BG" sz="200" b="1" dirty="0" smtClean="0">
              <a:solidFill>
                <a:srgbClr val="FF0000"/>
              </a:solidFill>
            </a:endParaRPr>
          </a:p>
          <a:p>
            <a:pPr marL="114300" indent="0" algn="just">
              <a:buNone/>
            </a:pPr>
            <a:endParaRPr lang="bg-BG" sz="200" b="1" dirty="0">
              <a:solidFill>
                <a:srgbClr val="FF0000"/>
              </a:solidFill>
            </a:endParaRPr>
          </a:p>
          <a:p>
            <a:pPr marL="114300" indent="0" algn="just">
              <a:buNone/>
            </a:pPr>
            <a:r>
              <a:rPr lang="bg-BG" sz="2000" b="1" dirty="0" smtClean="0">
                <a:solidFill>
                  <a:srgbClr val="FF0000"/>
                </a:solidFill>
              </a:rPr>
              <a:t>• </a:t>
            </a:r>
            <a:r>
              <a:rPr lang="bg-BG" sz="2000" b="1" dirty="0" smtClean="0"/>
              <a:t>Предложените </a:t>
            </a:r>
            <a:r>
              <a:rPr lang="bg-BG" sz="2000" b="1" dirty="0"/>
              <a:t>изменения в нормативната база е необходимо да бъдат приети, за да отговорят на спешната нужда от хуманно третиране на лишените от свобода. </a:t>
            </a:r>
          </a:p>
          <a:p>
            <a:endParaRPr lang="en-US" dirty="0"/>
          </a:p>
        </p:txBody>
      </p:sp>
      <p:pic>
        <p:nvPicPr>
          <p:cNvPr id="2051" name="Picture 3" descr="C:\Users\p.gocheva\Desktop\Сливен - нимки\IMG_23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8956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p.gocheva\Desktop\SAOBSHTENIA\февруари\Сливен-29 февруари\IMG_23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956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63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620000" cy="1066800"/>
          </a:xfrm>
        </p:spPr>
        <p:txBody>
          <a:bodyPr/>
          <a:lstStyle/>
          <a:p>
            <a:pPr algn="ctr"/>
            <a:r>
              <a:rPr lang="bg-BG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ТРУДОВА ДЕЙНОСТ</a:t>
            </a:r>
            <a:endParaRPr 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7848600" cy="5334000"/>
          </a:xfrm>
        </p:spPr>
        <p:txBody>
          <a:bodyPr/>
          <a:lstStyle/>
          <a:p>
            <a:pPr marL="114300" indent="0" algn="just">
              <a:buNone/>
            </a:pPr>
            <a:r>
              <a:rPr lang="bg-BG" sz="2000" b="1" dirty="0" smtClean="0">
                <a:solidFill>
                  <a:srgbClr val="C00000"/>
                </a:solidFill>
              </a:rPr>
              <a:t>•</a:t>
            </a:r>
            <a:r>
              <a:rPr lang="bg-BG" sz="2400" b="1" dirty="0" smtClean="0">
                <a:solidFill>
                  <a:srgbClr val="C00000"/>
                </a:solidFill>
              </a:rPr>
              <a:t>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Едва около 10% от лишените от свобода работят активно;</a:t>
            </a:r>
          </a:p>
          <a:p>
            <a:pPr marL="114300" indent="0">
              <a:buNone/>
            </a:pPr>
            <a:endParaRPr lang="bg-BG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14300" indent="0" algn="just">
              <a:buNone/>
            </a:pPr>
            <a:r>
              <a:rPr lang="bg-BG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bg-BG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НПМ препоръчва на Министерството на правосъдието и Главна дирекция „Изпълнение на наказанията“ възлагането на обществени поръчки на цеховете към затворите, а не на външни фирми.</a:t>
            </a:r>
          </a:p>
          <a:p>
            <a:pPr marL="114300" indent="0">
              <a:buNone/>
            </a:pPr>
            <a:endParaRPr lang="en-US" sz="2000" dirty="0"/>
          </a:p>
        </p:txBody>
      </p:sp>
      <p:pic>
        <p:nvPicPr>
          <p:cNvPr id="4" name="Picture 5" descr="C:\Users\p.gocheva\Desktop\b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00400"/>
            <a:ext cx="37338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p.gocheva\Desktop\inde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3200400"/>
            <a:ext cx="3809999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70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" y="381000"/>
            <a:ext cx="8610600" cy="685800"/>
          </a:xfrm>
        </p:spPr>
        <p:txBody>
          <a:bodyPr/>
          <a:lstStyle/>
          <a:p>
            <a:pPr algn="ctr"/>
            <a: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ФРАПИРАЩА РАЗЛИКА В ЦЕНИТЕ НА СТОКИТЕ МЕЖДУ </a:t>
            </a:r>
            <a:b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ЗАТВОРНИЧЕСКИТЕ ЛАВКИ И ВЪНШНИТЕ МАГАЗИНИ</a:t>
            </a:r>
            <a:r>
              <a:rPr 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sz="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bg-BG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ЦЕНА В ЗАТВОРА - 13 лв.                 ЦЕНА ВЪВ ВЪНШЕН  МАГАЗИН  - 11 лв.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953000"/>
            <a:ext cx="8153400" cy="17526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bg-BG" sz="2000" b="1" dirty="0" smtClean="0">
                <a:solidFill>
                  <a:srgbClr val="C00000"/>
                </a:solidFill>
              </a:rPr>
              <a:t>•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пореден път НПМ установи, че предлаганите стоки в затворническите лавки са на цени с 30-40 % по-високи, отколкото цените на същите стоки, предлагани в цивилните търговски обекти. </a:t>
            </a:r>
            <a:r>
              <a:rPr lang="bg-BG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НПМ препоръча на министъра на правосъдието да прекрати тези неизгодни обществени поръчки.  </a:t>
            </a:r>
            <a:endParaRPr lang="bg-BG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b="1" dirty="0"/>
          </a:p>
        </p:txBody>
      </p:sp>
      <p:pic>
        <p:nvPicPr>
          <p:cNvPr id="4101" name="Picture 5" descr="C:\Users\p.gocheva\Desktop\Сливен - нимки\i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52372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p.gocheva\Desktop\Сливен - нимки\реални цени\image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52372"/>
            <a:ext cx="3048000" cy="334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89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p.gocheva\Desktop\Сливен - нимки\реални цени\image-5cb2832b91b578faabffe9cd6b8526733ac9460c566df680048022e84e090378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52400"/>
            <a:ext cx="39624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p.gocheva\Desktop\Сливен - нимки\23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" y="173736"/>
            <a:ext cx="4041648" cy="272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2400" y="3105835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ЦЕНИ </a:t>
            </a:r>
            <a:r>
              <a:rPr lang="bg-BG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ЗАТВОРА </a:t>
            </a:r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ЦЕНИ ВЪВ ВЪНШЕН МАГАЗИН</a:t>
            </a:r>
            <a:endParaRPr lang="en-US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36" y="3567145"/>
            <a:ext cx="2971800" cy="262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 descr="C:\Users\p.gocheva\Desktop\Сливен - нимки\реални цени\i55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3579337"/>
            <a:ext cx="2781300" cy="2436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5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649</TotalTime>
  <Words>1397</Words>
  <Application>Microsoft Office PowerPoint</Application>
  <PresentationFormat>On-screen Show (4:3)</PresentationFormat>
  <Paragraphs>208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Cambria</vt:lpstr>
      <vt:lpstr>Franklin Gothic Medium</vt:lpstr>
      <vt:lpstr>Tahoma</vt:lpstr>
      <vt:lpstr>Times New Roman</vt:lpstr>
      <vt:lpstr>Adjacency</vt:lpstr>
      <vt:lpstr> ОМБУДСМАН НА РЕПУБЛИКА БЪЛГАРИЯ</vt:lpstr>
      <vt:lpstr>РОЛЯТА НА ОМБУДСМАНА  КАТО НАЦИОНАЛЕН  ПРЕВАНТИВЕН МЕХАНИЗЪМ (НПМ) </vt:lpstr>
      <vt:lpstr>СТАТИСТИКА  НА  ИЗВЪРШЕНИТЕ  ПРОВЕРКИ </vt:lpstr>
      <vt:lpstr>ЧЕТВЪРТИ ГОДИШЕН ДОКЛАД НА ОМБУДСМАНА КАТО НПМ</vt:lpstr>
      <vt:lpstr>ЗАЩИТА НА ЛИШЕНИТЕ ОТ СВОБОДА </vt:lpstr>
      <vt:lpstr>PowerPoint Presentation</vt:lpstr>
      <vt:lpstr>ТРУДОВА ДЕЙНОСТ</vt:lpstr>
      <vt:lpstr>   ФРАПИРАЩА РАЗЛИКА В ЦЕНИТЕ НА СТОКИТЕ МЕЖДУ  ЗАТВОРНИЧЕСКИТЕ ЛАВКИ И ВЪНШНИТЕ МАГАЗИНИ              ЦЕНА В ЗАТВОРА - 13 лв.                 ЦЕНА ВЪВ ВЪНШЕН  МАГАЗИН  - 11 лв.</vt:lpstr>
      <vt:lpstr>PowerPoint Presentation</vt:lpstr>
      <vt:lpstr>   ЦЕНИ НА ТЕЛЕФОННИТЕ РАЗГОВОРИ   </vt:lpstr>
      <vt:lpstr>МЕДИЦИНСКОТО ОБСЛУЖВАНЕ</vt:lpstr>
      <vt:lpstr>Предложения за нормативни промени</vt:lpstr>
      <vt:lpstr>ЖЕНИТЕ В ЗАТВОРА</vt:lpstr>
      <vt:lpstr>УСЛОВИЯ ЗА ЖИВОТ</vt:lpstr>
      <vt:lpstr>СТАТИСТИКА В ПСИХИАТРИИТЕ</vt:lpstr>
      <vt:lpstr>ИЗВЪРШЕНИ ПРОВЕРКИ</vt:lpstr>
      <vt:lpstr>ПРОБЛЕМИ</vt:lpstr>
      <vt:lpstr>ПРЕПОРЪКИ</vt:lpstr>
      <vt:lpstr>ЗАЩИТА  НА  ЛИЦАТА,  ТЪРСЕЩИ  ЗАКРИЛА И  НА МИГРАНТИТЕ.  НАБЛЮДЕНИЕ  НА  ПРИНУДИТЕЛНО ВРЪЩАНЕ  НА  МИГРАНТИ</vt:lpstr>
      <vt:lpstr>PowerPoint Presentation</vt:lpstr>
      <vt:lpstr>ЗАЩИТА  НА  ДЕЦАТА  В  КОНФЛИКТ  СЪС  ЗАКОНА </vt:lpstr>
      <vt:lpstr>СОЦИАЛНИ  И  МЕДИКО-СОЦИАЛНИ  ИНСТИТУЦИИ  ЗА  ДЕЦА</vt:lpstr>
      <vt:lpstr>СОЦИАЛНИ  ИНСТИТУЦИИ  ЗА  ВЪЗРАСТНИ</vt:lpstr>
      <vt:lpstr> МЕСТА  ЗА  ЗАДЪРЖАНЕ  В  СТРУКТУРИТЕ  НА  МВР </vt:lpstr>
      <vt:lpstr>             Благодаря Ви за вниманието!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Омбудсман на Република България</dc:title>
  <dc:creator>Polina Gocheva</dc:creator>
  <cp:lastModifiedBy>Violeta Todorova</cp:lastModifiedBy>
  <cp:revision>77</cp:revision>
  <cp:lastPrinted>2016-03-07T15:33:52Z</cp:lastPrinted>
  <dcterms:created xsi:type="dcterms:W3CDTF">2016-02-05T13:01:00Z</dcterms:created>
  <dcterms:modified xsi:type="dcterms:W3CDTF">2016-03-08T10:36:11Z</dcterms:modified>
</cp:coreProperties>
</file>